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02.jpg" ContentType="image/jpg"/>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media/image111.jpg" ContentType="image/jpg"/>
  <Override PartName="/ppt/media/image112.jpg" ContentType="image/jpg"/>
  <Override PartName="/ppt/media/image113.jpg" ContentType="image/jpg"/>
  <Override PartName="/ppt/media/image114.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180.jpg" ContentType="image/jp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191.jpg" ContentType="image/jpg"/>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 id="2147483790" r:id="rId7"/>
    <p:sldMasterId id="2147483804" r:id="rId8"/>
    <p:sldMasterId id="2147483830" r:id="rId9"/>
  </p:sldMasterIdLst>
  <p:notesMasterIdLst>
    <p:notesMasterId r:id="rId166"/>
  </p:notesMasterIdLst>
  <p:handoutMasterIdLst>
    <p:handoutMasterId r:id="rId167"/>
  </p:handoutMasterIdLst>
  <p:sldIdLst>
    <p:sldId id="259" r:id="rId10"/>
    <p:sldId id="2076137895" r:id="rId11"/>
    <p:sldId id="2076137799" r:id="rId12"/>
    <p:sldId id="2076137145" r:id="rId13"/>
    <p:sldId id="4535" r:id="rId14"/>
    <p:sldId id="4610" r:id="rId15"/>
    <p:sldId id="4612" r:id="rId16"/>
    <p:sldId id="4547" r:id="rId17"/>
    <p:sldId id="2076137116" r:id="rId18"/>
    <p:sldId id="10393" r:id="rId19"/>
    <p:sldId id="2076137800" r:id="rId20"/>
    <p:sldId id="10392" r:id="rId21"/>
    <p:sldId id="11682" r:id="rId22"/>
    <p:sldId id="2076137776" r:id="rId23"/>
    <p:sldId id="10819" r:id="rId24"/>
    <p:sldId id="2076136495" r:id="rId25"/>
    <p:sldId id="2076136496" r:id="rId26"/>
    <p:sldId id="2044" r:id="rId27"/>
    <p:sldId id="2045" r:id="rId28"/>
    <p:sldId id="2076136503" r:id="rId29"/>
    <p:sldId id="2047" r:id="rId30"/>
    <p:sldId id="359" r:id="rId31"/>
    <p:sldId id="2048" r:id="rId32"/>
    <p:sldId id="1895" r:id="rId33"/>
    <p:sldId id="2443" r:id="rId34"/>
    <p:sldId id="1551" r:id="rId35"/>
    <p:sldId id="2432" r:id="rId36"/>
    <p:sldId id="2433" r:id="rId37"/>
    <p:sldId id="262" r:id="rId38"/>
    <p:sldId id="263" r:id="rId39"/>
    <p:sldId id="2442" r:id="rId40"/>
    <p:sldId id="1761" r:id="rId41"/>
    <p:sldId id="2444" r:id="rId42"/>
    <p:sldId id="2446" r:id="rId43"/>
    <p:sldId id="2447" r:id="rId44"/>
    <p:sldId id="264" r:id="rId45"/>
    <p:sldId id="2448" r:id="rId46"/>
    <p:sldId id="2449" r:id="rId47"/>
    <p:sldId id="1762" r:id="rId48"/>
    <p:sldId id="1763" r:id="rId49"/>
    <p:sldId id="2430" r:id="rId50"/>
    <p:sldId id="2450" r:id="rId51"/>
    <p:sldId id="1764" r:id="rId52"/>
    <p:sldId id="1562" r:id="rId53"/>
    <p:sldId id="1563" r:id="rId54"/>
    <p:sldId id="1565" r:id="rId55"/>
    <p:sldId id="2414" r:id="rId56"/>
    <p:sldId id="1566" r:id="rId57"/>
    <p:sldId id="1572" r:id="rId58"/>
    <p:sldId id="1573" r:id="rId59"/>
    <p:sldId id="2415" r:id="rId60"/>
    <p:sldId id="1765" r:id="rId61"/>
    <p:sldId id="1766" r:id="rId62"/>
    <p:sldId id="1767" r:id="rId63"/>
    <p:sldId id="1768" r:id="rId64"/>
    <p:sldId id="1769" r:id="rId65"/>
    <p:sldId id="1770" r:id="rId66"/>
    <p:sldId id="1771" r:id="rId67"/>
    <p:sldId id="1772" r:id="rId68"/>
    <p:sldId id="1773" r:id="rId69"/>
    <p:sldId id="1774" r:id="rId70"/>
    <p:sldId id="11685" r:id="rId71"/>
    <p:sldId id="2416" r:id="rId72"/>
    <p:sldId id="2417" r:id="rId73"/>
    <p:sldId id="2418" r:id="rId74"/>
    <p:sldId id="2419" r:id="rId75"/>
    <p:sldId id="2420" r:id="rId76"/>
    <p:sldId id="11687" r:id="rId77"/>
    <p:sldId id="2076137801" r:id="rId78"/>
    <p:sldId id="2076137802" r:id="rId79"/>
    <p:sldId id="2076137804" r:id="rId80"/>
    <p:sldId id="2076137805" r:id="rId81"/>
    <p:sldId id="2076137803" r:id="rId82"/>
    <p:sldId id="2076137808" r:id="rId83"/>
    <p:sldId id="1775" r:id="rId84"/>
    <p:sldId id="1776" r:id="rId85"/>
    <p:sldId id="1777" r:id="rId86"/>
    <p:sldId id="2076137809" r:id="rId87"/>
    <p:sldId id="2076137810" r:id="rId88"/>
    <p:sldId id="2076137811" r:id="rId89"/>
    <p:sldId id="2076137812" r:id="rId90"/>
    <p:sldId id="2076137813" r:id="rId91"/>
    <p:sldId id="11686" r:id="rId92"/>
    <p:sldId id="2437" r:id="rId93"/>
    <p:sldId id="2076137796" r:id="rId94"/>
    <p:sldId id="1817" r:id="rId95"/>
    <p:sldId id="2076137797" r:id="rId96"/>
    <p:sldId id="1830" r:id="rId97"/>
    <p:sldId id="1850" r:id="rId98"/>
    <p:sldId id="1835" r:id="rId99"/>
    <p:sldId id="2438" r:id="rId100"/>
    <p:sldId id="2076137798" r:id="rId101"/>
    <p:sldId id="2436" r:id="rId102"/>
    <p:sldId id="2076137816" r:id="rId103"/>
    <p:sldId id="2076137817" r:id="rId104"/>
    <p:sldId id="2076137818" r:id="rId105"/>
    <p:sldId id="2076137819" r:id="rId106"/>
    <p:sldId id="11688" r:id="rId107"/>
    <p:sldId id="2076137820" r:id="rId108"/>
    <p:sldId id="2076137821" r:id="rId109"/>
    <p:sldId id="2076137822" r:id="rId110"/>
    <p:sldId id="2076137823" r:id="rId111"/>
    <p:sldId id="10341" r:id="rId112"/>
    <p:sldId id="2076137824" r:id="rId113"/>
    <p:sldId id="10342" r:id="rId114"/>
    <p:sldId id="2076137825" r:id="rId115"/>
    <p:sldId id="2076137826" r:id="rId116"/>
    <p:sldId id="2076137827" r:id="rId117"/>
    <p:sldId id="2076137828" r:id="rId118"/>
    <p:sldId id="2076137829" r:id="rId119"/>
    <p:sldId id="10356" r:id="rId120"/>
    <p:sldId id="267" r:id="rId121"/>
    <p:sldId id="2076137830" r:id="rId122"/>
    <p:sldId id="2076137831" r:id="rId123"/>
    <p:sldId id="2076136435" r:id="rId124"/>
    <p:sldId id="2076136436" r:id="rId125"/>
    <p:sldId id="10350" r:id="rId126"/>
    <p:sldId id="3805" r:id="rId127"/>
    <p:sldId id="10348" r:id="rId128"/>
    <p:sldId id="10387" r:id="rId129"/>
    <p:sldId id="2076137814" r:id="rId130"/>
    <p:sldId id="10352" r:id="rId131"/>
    <p:sldId id="10351" r:id="rId132"/>
    <p:sldId id="2076137832" r:id="rId133"/>
    <p:sldId id="10339" r:id="rId134"/>
    <p:sldId id="2076137815" r:id="rId135"/>
    <p:sldId id="2076137833" r:id="rId136"/>
    <p:sldId id="2076137834" r:id="rId137"/>
    <p:sldId id="2076137835" r:id="rId138"/>
    <p:sldId id="2076137878" r:id="rId139"/>
    <p:sldId id="2076137888" r:id="rId140"/>
    <p:sldId id="2076137886" r:id="rId141"/>
    <p:sldId id="2076137887" r:id="rId142"/>
    <p:sldId id="2076137889" r:id="rId143"/>
    <p:sldId id="8749" r:id="rId144"/>
    <p:sldId id="3824" r:id="rId145"/>
    <p:sldId id="3825" r:id="rId146"/>
    <p:sldId id="2076136459" r:id="rId147"/>
    <p:sldId id="2076137275" r:id="rId148"/>
    <p:sldId id="8752" r:id="rId149"/>
    <p:sldId id="3829" r:id="rId150"/>
    <p:sldId id="8754" r:id="rId151"/>
    <p:sldId id="8755" r:id="rId152"/>
    <p:sldId id="8756" r:id="rId153"/>
    <p:sldId id="2076136451" r:id="rId154"/>
    <p:sldId id="2076136460" r:id="rId155"/>
    <p:sldId id="2076136440" r:id="rId156"/>
    <p:sldId id="2076136466" r:id="rId157"/>
    <p:sldId id="2076136442" r:id="rId158"/>
    <p:sldId id="2076137894" r:id="rId159"/>
    <p:sldId id="2427" r:id="rId160"/>
    <p:sldId id="2421" r:id="rId161"/>
    <p:sldId id="2440" r:id="rId162"/>
    <p:sldId id="2428" r:id="rId163"/>
    <p:sldId id="2429" r:id="rId164"/>
    <p:sldId id="1760" r:id="rId1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5226" autoAdjust="0"/>
  </p:normalViewPr>
  <p:slideViewPr>
    <p:cSldViewPr snapToGrid="0">
      <p:cViewPr varScale="1">
        <p:scale>
          <a:sx n="78" d="100"/>
          <a:sy n="78" d="100"/>
        </p:scale>
        <p:origin x="754"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70" Type="http://schemas.openxmlformats.org/officeDocument/2006/relationships/theme" Target="theme/theme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slide" Target="slides/slide15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71" Type="http://schemas.openxmlformats.org/officeDocument/2006/relationships/tableStyles" Target="tableStyle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slide" Target="slides/slide155.xml"/><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02/11/2021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02/11/2021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25</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986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923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31</a:t>
            </a:fld>
            <a:endParaRPr lang="en-GB"/>
          </a:p>
        </p:txBody>
      </p:sp>
    </p:spTree>
    <p:extLst>
      <p:ext uri="{BB962C8B-B14F-4D97-AF65-F5344CB8AC3E}">
        <p14:creationId xmlns:p14="http://schemas.microsoft.com/office/powerpoint/2010/main" val="3144820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35</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11/2/2021 8:59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70</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756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891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37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7036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034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20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691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9649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418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969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4077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57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7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661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100</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101</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106</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107</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112</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113</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11/2/2021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11/2/2021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11/2/2021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131</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132</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133</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135</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11/2/2021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140</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142</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143</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144</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149</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150</a:t>
            </a:fld>
            <a:endParaRPr lang="en-GB"/>
          </a:p>
        </p:txBody>
      </p:sp>
    </p:spTree>
    <p:extLst>
      <p:ext uri="{BB962C8B-B14F-4D97-AF65-F5344CB8AC3E}">
        <p14:creationId xmlns:p14="http://schemas.microsoft.com/office/powerpoint/2010/main" val="3935181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8:59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11/2/2021</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4041872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91752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089442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4183169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5368423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2318293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11/2/2021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17470489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79557949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2959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67890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11/2/2021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7102925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230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42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147451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4970862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0798258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7546187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3065897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9784050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744580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94865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162575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1251948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21305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241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1032117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16082398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75016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310747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271577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45941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0362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8918135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2786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13617502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5249715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1831947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525123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8581809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5639156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286320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27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964946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82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98427011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11/2/2021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7150615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11/2/2021</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17186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21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0989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02/11/2021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90378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06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00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313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48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537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2413479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62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11/2/2021</a:t>
            </a:fld>
            <a:endParaRPr>
              <a:solidFill>
                <a:srgbClr val="292929">
                  <a:tint val="75000"/>
                </a:srgbClr>
              </a:solidFill>
            </a:endParaRPr>
          </a:p>
        </p:txBody>
      </p:sp>
    </p:spTree>
    <p:extLst>
      <p:ext uri="{BB962C8B-B14F-4D97-AF65-F5344CB8AC3E}">
        <p14:creationId xmlns:p14="http://schemas.microsoft.com/office/powerpoint/2010/main" val="4078864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61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02-11-2021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02-11-2021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02-11-2021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02-11-2021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02-11-2021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11/2/2021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4.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27.emf"/><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theme" Target="../theme/theme8.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heme" Target="../theme/theme9.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02-11-2021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02/11/2021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7796782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3604778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061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7.xml"/><Relationship Id="rId1" Type="http://schemas.openxmlformats.org/officeDocument/2006/relationships/slideLayout" Target="../slideLayouts/slideLayout1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20.xml"/><Relationship Id="rId4" Type="http://schemas.openxmlformats.org/officeDocument/2006/relationships/hyperlink" Target="https://aka.ms/ppac"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notesSlide" Target="../notesSlides/notesSlide8.xml"/><Relationship Id="rId7" Type="http://schemas.openxmlformats.org/officeDocument/2006/relationships/image" Target="../media/image66.png"/><Relationship Id="rId2" Type="http://schemas.openxmlformats.org/officeDocument/2006/relationships/slideLayout" Target="../slideLayouts/slideLayout122.xml"/><Relationship Id="rId1" Type="http://schemas.openxmlformats.org/officeDocument/2006/relationships/themeOverride" Target="../theme/themeOverride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186.png"/><Relationship Id="rId4" Type="http://schemas.openxmlformats.org/officeDocument/2006/relationships/image" Target="../media/image185.svg"/></Relationships>
</file>

<file path=ppt/slides/_rels/slide1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86.png"/><Relationship Id="rId4" Type="http://schemas.openxmlformats.org/officeDocument/2006/relationships/image" Target="../media/image185.svg"/></Relationships>
</file>

<file path=ppt/slides/_rels/slide11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8.xml"/><Relationship Id="rId1" Type="http://schemas.openxmlformats.org/officeDocument/2006/relationships/slideLayout" Target="../slideLayouts/slideLayout22.xml"/><Relationship Id="rId4" Type="http://schemas.openxmlformats.org/officeDocument/2006/relationships/image" Target="../media/image189.sv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9.xml"/><Relationship Id="rId1" Type="http://schemas.openxmlformats.org/officeDocument/2006/relationships/slideLayout" Target="../slideLayouts/slideLayout1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2.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6.png"/></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4.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6.xml"/><Relationship Id="rId5" Type="http://schemas.openxmlformats.org/officeDocument/2006/relationships/image" Target="../media/image196.png"/><Relationship Id="rId4" Type="http://schemas.openxmlformats.org/officeDocument/2006/relationships/image" Target="../media/image195.png"/></Relationships>
</file>

<file path=ppt/slides/_rels/slide1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6.xml"/><Relationship Id="rId1" Type="http://schemas.openxmlformats.org/officeDocument/2006/relationships/slideLayout" Target="../slideLayouts/slideLayout26.xml"/><Relationship Id="rId6" Type="http://schemas.openxmlformats.org/officeDocument/2006/relationships/image" Target="../media/image198.emf"/><Relationship Id="rId5" Type="http://schemas.openxmlformats.org/officeDocument/2006/relationships/image" Target="../media/image197.emf"/><Relationship Id="rId4" Type="http://schemas.openxmlformats.org/officeDocument/2006/relationships/hyperlink" Target="https://protection.office.com/" TargetMode="External"/></Relationships>
</file>

<file path=ppt/slides/_rels/slide132.xml.rels><?xml version="1.0" encoding="UTF-8" standalone="yes"?>
<Relationships xmlns="http://schemas.openxmlformats.org/package/2006/relationships"><Relationship Id="rId8" Type="http://schemas.openxmlformats.org/officeDocument/2006/relationships/image" Target="../media/image199.emf"/><Relationship Id="rId3" Type="http://schemas.openxmlformats.org/officeDocument/2006/relationships/image" Target="../media/image197.emf"/><Relationship Id="rId7" Type="http://schemas.openxmlformats.org/officeDocument/2006/relationships/image" Target="../media/image193.png"/><Relationship Id="rId2" Type="http://schemas.openxmlformats.org/officeDocument/2006/relationships/notesSlide" Target="../notesSlides/notesSlide77.xml"/><Relationship Id="rId1" Type="http://schemas.openxmlformats.org/officeDocument/2006/relationships/slideLayout" Target="../slideLayouts/slideLayout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01.emf"/><Relationship Id="rId4" Type="http://schemas.openxmlformats.org/officeDocument/2006/relationships/hyperlink" Target="https://aka.ms/ppac" TargetMode="External"/><Relationship Id="rId9" Type="http://schemas.openxmlformats.org/officeDocument/2006/relationships/image" Target="../media/image200.png"/></Relationships>
</file>

<file path=ppt/slides/_rels/slide1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8.xml"/><Relationship Id="rId1" Type="http://schemas.openxmlformats.org/officeDocument/2006/relationships/slideLayout" Target="../slideLayouts/slideLayout26.xml"/><Relationship Id="rId5" Type="http://schemas.openxmlformats.org/officeDocument/2006/relationships/image" Target="../media/image203.png"/><Relationship Id="rId4" Type="http://schemas.openxmlformats.org/officeDocument/2006/relationships/image" Target="../media/image20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3.xml"/><Relationship Id="rId1" Type="http://schemas.openxmlformats.org/officeDocument/2006/relationships/slideLayout" Target="../slideLayouts/slideLayout28.xml"/><Relationship Id="rId5" Type="http://schemas.openxmlformats.org/officeDocument/2006/relationships/image" Target="../media/image206.png"/><Relationship Id="rId4" Type="http://schemas.openxmlformats.org/officeDocument/2006/relationships/hyperlink" Target="https://aka.ms/ppac"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210.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3.xml"/><Relationship Id="rId6" Type="http://schemas.openxmlformats.org/officeDocument/2006/relationships/image" Target="../media/image209.png"/><Relationship Id="rId5" Type="http://schemas.openxmlformats.org/officeDocument/2006/relationships/image" Target="../media/image208.emf"/><Relationship Id="rId4" Type="http://schemas.openxmlformats.org/officeDocument/2006/relationships/image" Target="../media/image207.emf"/><Relationship Id="rId9" Type="http://schemas.openxmlformats.org/officeDocument/2006/relationships/image" Target="../media/image212.e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214.png"/></Relationships>
</file>

<file path=ppt/slides/_rels/slide14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216.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220.png"/><Relationship Id="rId2" Type="http://schemas.openxmlformats.org/officeDocument/2006/relationships/notesSlide" Target="../notesSlides/notesSlide89.xml"/><Relationship Id="rId1" Type="http://schemas.openxmlformats.org/officeDocument/2006/relationships/slideLayout" Target="../slideLayouts/slideLayout2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47.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9.xml"/><Relationship Id="rId6" Type="http://schemas.openxmlformats.org/officeDocument/2006/relationships/image" Target="../media/image221.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50.xml.rels><?xml version="1.0" encoding="UTF-8" standalone="yes"?>
<Relationships xmlns="http://schemas.openxmlformats.org/package/2006/relationships"><Relationship Id="rId3" Type="http://schemas.openxmlformats.org/officeDocument/2006/relationships/hyperlink" Target="https://docs.microsoft.com/en-gb/power-platform/admin/powerapps-powershell" TargetMode="External"/><Relationship Id="rId2" Type="http://schemas.openxmlformats.org/officeDocument/2006/relationships/notesSlide" Target="../notesSlides/notesSlide91.xml"/><Relationship Id="rId1" Type="http://schemas.openxmlformats.org/officeDocument/2006/relationships/slideLayout" Target="../slideLayouts/slideLayout28.xml"/><Relationship Id="rId4" Type="http://schemas.openxmlformats.org/officeDocument/2006/relationships/hyperlink" Target="https://docs.microsoft.com/en-us/microsoft-365/compliance/audit-log-retention-policies?view=o365-worldwide"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224.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2.xml"/></Relationships>
</file>

<file path=ppt/slides/_rels/slide155.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1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169.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70.xml"/></Relationships>
</file>

<file path=ppt/slides/_rels/slide1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hyperlink" Target="https://www.linkedin.com/in/jenkinsns/" TargetMode="External"/><Relationship Id="rId18" Type="http://schemas.openxmlformats.org/officeDocument/2006/relationships/image" Target="../media/image52.jpg"/><Relationship Id="rId3" Type="http://schemas.openxmlformats.org/officeDocument/2006/relationships/image" Target="../media/image41.jpg"/><Relationship Id="rId7" Type="http://schemas.openxmlformats.org/officeDocument/2006/relationships/image" Target="../media/image45.png"/><Relationship Id="rId12" Type="http://schemas.openxmlformats.org/officeDocument/2006/relationships/image" Target="../media/image49.jpg"/><Relationship Id="rId17" Type="http://schemas.openxmlformats.org/officeDocument/2006/relationships/hyperlink" Target="http://www.jenkinsblogs.com/" TargetMode="External"/><Relationship Id="rId2" Type="http://schemas.openxmlformats.org/officeDocument/2006/relationships/image" Target="../media/image40.jpe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1.png"/><Relationship Id="rId5" Type="http://schemas.openxmlformats.org/officeDocument/2006/relationships/image" Target="../media/image43.png"/><Relationship Id="rId15" Type="http://schemas.openxmlformats.org/officeDocument/2006/relationships/hyperlink" Target="mailto:jenkinsns@gmail.com" TargetMode="External"/><Relationship Id="rId10" Type="http://schemas.openxmlformats.org/officeDocument/2006/relationships/image" Target="../media/image48.png"/><Relationship Id="rId19" Type="http://schemas.openxmlformats.org/officeDocument/2006/relationships/hyperlink" Target="https://www.youtube.com/user/jenkinsns" TargetMode="External"/><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5.png"/><Relationship Id="rId16" Type="http://schemas.openxmlformats.org/officeDocument/2006/relationships/image" Target="../media/image99.png"/><Relationship Id="rId1" Type="http://schemas.openxmlformats.org/officeDocument/2006/relationships/slideLayout" Target="../slideLayouts/slideLayout8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78.xml"/><Relationship Id="rId4" Type="http://schemas.openxmlformats.org/officeDocument/2006/relationships/hyperlink" Target="https://flow.microsoft.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low.microsoft.com/en-us/prici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svg"/></Relationships>
</file>

<file path=ppt/slides/_rels/slide36.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111.jpg"/><Relationship Id="rId1" Type="http://schemas.openxmlformats.org/officeDocument/2006/relationships/slideLayout" Target="../slideLayouts/slideLayout79.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3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43.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7.jpeg"/><Relationship Id="rId2" Type="http://schemas.openxmlformats.org/officeDocument/2006/relationships/slideLayout" Target="../slideLayouts/slideLayout149.xml"/><Relationship Id="rId1" Type="http://schemas.openxmlformats.org/officeDocument/2006/relationships/tags" Target="../tags/tag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6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9.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1.xml"/><Relationship Id="rId4" Type="http://schemas.openxmlformats.org/officeDocument/2006/relationships/image" Target="../media/image151.png"/></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1.xml"/><Relationship Id="rId4" Type="http://schemas.openxmlformats.org/officeDocument/2006/relationships/image" Target="../media/image1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63.emf"/></Relationships>
</file>

<file path=ppt/slides/_rels/slide89.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63.emf"/></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6.xml"/><Relationship Id="rId1" Type="http://schemas.openxmlformats.org/officeDocument/2006/relationships/slideLayout" Target="../slideLayouts/slideLayout12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90.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63.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hyperlink" Target="https://docs.microsoft.com/connectors" TargetMode="External"/><Relationship Id="rId21" Type="http://schemas.openxmlformats.org/officeDocument/2006/relationships/image" Target="../media/image174.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49.xml"/><Relationship Id="rId16" Type="http://schemas.openxmlformats.org/officeDocument/2006/relationships/image" Target="../media/image169.png"/><Relationship Id="rId20" Type="http://schemas.openxmlformats.org/officeDocument/2006/relationships/image" Target="../media/image173.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64.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68.png"/><Relationship Id="rId10" Type="http://schemas.openxmlformats.org/officeDocument/2006/relationships/hyperlink" Target="https://youtu.be/dBCS1nPsDiE" TargetMode="External"/><Relationship Id="rId19" Type="http://schemas.openxmlformats.org/officeDocument/2006/relationships/image" Target="../media/image172.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67.png"/><Relationship Id="rId22" Type="http://schemas.openxmlformats.org/officeDocument/2006/relationships/image" Target="../media/image17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normAutofit fontScale="90000"/>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normAutofit fontScale="92500" lnSpcReduction="10000"/>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17785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3" name="object 13"/>
          <p:cNvSpPr txBox="1"/>
          <p:nvPr/>
        </p:nvSpPr>
        <p:spPr>
          <a:xfrm>
            <a:off x="2607564" y="3256788"/>
            <a:ext cx="1177855" cy="479618"/>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lang="en-GB" sz="1400" spc="-5" dirty="0">
                <a:solidFill>
                  <a:schemeClr val="bg1">
                    <a:lumMod val="50000"/>
                  </a:schemeClr>
                </a:solidFill>
                <a:latin typeface="Carlito"/>
                <a:cs typeface="Carlito"/>
              </a:rPr>
              <a:t>Power Automate</a:t>
            </a:r>
            <a:endParaRPr sz="1400" dirty="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normAutofit lnSpcReduction="10000"/>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normAutofit fontScale="90000"/>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normAutofit fontScale="90000"/>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normAutofit lnSpcReduction="10000"/>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normAutofit fontScale="92500"/>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normAutofit fontScale="77500" lnSpcReduction="20000"/>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normAutofit fontScale="77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normAutofit fontScale="62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1A1A1A"/>
                </a:solidFill>
                <a:effectLst/>
                <a:uLnTx/>
                <a:uFillTx/>
                <a:latin typeface="Segoe UI Semibold"/>
                <a:ea typeface="+mj-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normAutofit fontScale="90000"/>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normAutofit fontScale="90000"/>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normAutofit fontScale="90000"/>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normAutofit fontScale="90000"/>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normAutofit fontScale="90000"/>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dirty="0"/>
              <a:t>The PowerShell Cmdlets give admins full visibility to all activity for PowerApps and Flow in their organization - </a:t>
            </a:r>
            <a:r>
              <a:rPr lang="en-US" sz="2400" dirty="0">
                <a:hlinkClick r:id="rId3"/>
              </a:rPr>
              <a:t>aka.ms/</a:t>
            </a:r>
            <a:r>
              <a:rPr lang="en-US" sz="2400" dirty="0" err="1">
                <a:hlinkClick r:id="rId3"/>
              </a:rPr>
              <a:t>powerappspowershell</a:t>
            </a:r>
            <a:r>
              <a:rPr lang="en-US" sz="2400" dirty="0"/>
              <a:t>.</a:t>
            </a:r>
          </a:p>
          <a:p>
            <a:endParaRPr lang="en-US" sz="2400" dirty="0"/>
          </a:p>
          <a:p>
            <a:r>
              <a:rPr lang="en-US" sz="2400" dirty="0"/>
              <a:t>Management connectors</a:t>
            </a:r>
          </a:p>
          <a:p>
            <a:pPr lvl="1"/>
            <a:r>
              <a:rPr lang="en-US" sz="1800" b="1" dirty="0"/>
              <a:t>Full visibility</a:t>
            </a:r>
            <a:r>
              <a:rPr lang="en-US" sz="1800" dirty="0"/>
              <a:t>: Power Platform APIs in an accessible connector interface, provide admin access to resources</a:t>
            </a:r>
          </a:p>
          <a:p>
            <a:pPr lvl="1"/>
            <a:r>
              <a:rPr lang="en-US" sz="1800" b="1" dirty="0"/>
              <a:t>Customization </a:t>
            </a:r>
            <a:r>
              <a:rPr lang="en-US" sz="1800" dirty="0"/>
              <a:t>: Pull the metadata you need to build the custom reports you want</a:t>
            </a:r>
          </a:p>
          <a:p>
            <a:pPr lvl="1"/>
            <a:r>
              <a:rPr lang="en-US" sz="1800" b="1" u="sng" dirty="0"/>
              <a:t>Flexibility</a:t>
            </a:r>
            <a:r>
              <a:rPr lang="en-US" sz="1800" u="sng" dirty="0"/>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F7D1C-1656-4F18-A98B-E0B272A0A260}"/>
              </a:ext>
            </a:extLst>
          </p:cNvPr>
          <p:cNvSpPr>
            <a:spLocks noGrp="1"/>
          </p:cNvSpPr>
          <p:nvPr>
            <p:ph idx="1"/>
          </p:nvPr>
        </p:nvSpPr>
        <p:spPr>
          <a:xfrm>
            <a:off x="304800" y="1341122"/>
            <a:ext cx="11582400" cy="4062651"/>
          </a:xfrm>
        </p:spPr>
        <p:txBody>
          <a:bodyPr/>
          <a:lstStyle/>
          <a:p>
            <a:r>
              <a:rPr lang="en-US" sz="2000" dirty="0">
                <a:latin typeface="Calibri" panose="020F0502020204030204" pitchFamily="34" charset="0"/>
                <a:cs typeface="Calibri" panose="020F0502020204030204" pitchFamily="34" charset="0"/>
              </a:rPr>
              <a:t>You can have a maximum of 50 audit log retention policies in your organization.</a:t>
            </a:r>
          </a:p>
          <a:p>
            <a:r>
              <a:rPr lang="en-US" sz="2000" dirty="0">
                <a:latin typeface="Calibri" panose="020F0502020204030204" pitchFamily="34" charset="0"/>
                <a:cs typeface="Calibri" panose="020F0502020204030204" pitchFamily="34" charset="0"/>
              </a:rPr>
              <a:t>To retain an audit log for longer than 90 days, the user who generated the audit log must be assigned an Office 365 or Microsoft 365 E5 license or have a Microsoft 365 E5 Compliance add-on license.</a:t>
            </a:r>
          </a:p>
          <a:p>
            <a:endParaRPr lang="en-US" sz="2000" dirty="0">
              <a:latin typeface="Calibri" panose="020F0502020204030204" pitchFamily="34" charset="0"/>
              <a:cs typeface="Calibri" panose="020F0502020204030204" pitchFamily="34" charset="0"/>
            </a:endParaRPr>
          </a:p>
          <a:p>
            <a:pPr marL="0" indent="0">
              <a:buNone/>
            </a:pPr>
            <a:r>
              <a:rPr lang="en-US" sz="2000" dirty="0"/>
              <a:t>PowerShell support for Power Apps</a:t>
            </a:r>
          </a:p>
          <a:p>
            <a:pPr marL="0" indent="0">
              <a:buNone/>
            </a:pPr>
            <a:r>
              <a:rPr lang="en-GB" sz="2000" dirty="0">
                <a:hlinkClick r:id="rId3"/>
              </a:rPr>
              <a:t>https://docs.microsoft.com/en-gb/power-platform/admin/powerapps-powershell</a:t>
            </a:r>
            <a:endParaRPr lang="en-GB" sz="2000" dirty="0"/>
          </a:p>
          <a:p>
            <a:pPr marL="0" indent="0">
              <a:buNone/>
            </a:pPr>
            <a:endParaRPr lang="en-GB" sz="2000" dirty="0"/>
          </a:p>
          <a:p>
            <a:pPr marL="0" indent="0">
              <a:buNone/>
            </a:pPr>
            <a:r>
              <a:rPr lang="en-GB" sz="2000" dirty="0"/>
              <a:t>Audit log retention policies</a:t>
            </a:r>
          </a:p>
          <a:p>
            <a:pPr marL="0" indent="0">
              <a:buNone/>
            </a:pPr>
            <a:r>
              <a:rPr lang="en-GB" sz="2000" dirty="0">
                <a:hlinkClick r:id="rId4"/>
              </a:rPr>
              <a:t>https://docs.microsoft.com/en-us/microsoft-365/compliance/audit-log-retention-policies?view=o365-worldwide</a:t>
            </a:r>
            <a:endParaRPr lang="en-GB" sz="2000" dirty="0"/>
          </a:p>
          <a:p>
            <a:endParaRPr lang="en-US"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648B8F-C86C-400E-A0D8-3D2D7504F147}"/>
              </a:ext>
            </a:extLst>
          </p:cNvPr>
          <p:cNvSpPr>
            <a:spLocks noGrp="1"/>
          </p:cNvSpPr>
          <p:nvPr>
            <p:ph type="title"/>
          </p:nvPr>
        </p:nvSpPr>
        <p:spPr/>
        <p:txBody>
          <a:bodyPr/>
          <a:lstStyle/>
          <a:p>
            <a:r>
              <a:rPr lang="en-GB" dirty="0"/>
              <a:t>Audit log info</a:t>
            </a:r>
          </a:p>
        </p:txBody>
      </p:sp>
    </p:spTree>
    <p:extLst>
      <p:ext uri="{BB962C8B-B14F-4D97-AF65-F5344CB8AC3E}">
        <p14:creationId xmlns:p14="http://schemas.microsoft.com/office/powerpoint/2010/main" val="718547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extLst>
              <p:ext uri="{D42A27DB-BD31-4B8C-83A1-F6EECF244321}">
                <p14:modId xmlns:p14="http://schemas.microsoft.com/office/powerpoint/2010/main" val="517649707"/>
              </p:ext>
            </p:extLst>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566+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 (Data verse)?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indent="-342900">
              <a:lnSpc>
                <a:spcPct val="90000"/>
              </a:lnSpc>
              <a:spcAft>
                <a:spcPts val="600"/>
              </a:spcAft>
              <a:buFont typeface="Wingdings" panose="05000000000000000000" pitchFamily="2" charset="2"/>
              <a:buChar char="ü"/>
            </a:pPr>
            <a:r>
              <a:rPr lang="en-US" sz="2400" dirty="0"/>
              <a:t>What is Power Automate</a:t>
            </a:r>
          </a:p>
          <a:p>
            <a:pPr marL="400050" indent="-342900">
              <a:lnSpc>
                <a:spcPct val="90000"/>
              </a:lnSpc>
              <a:spcAft>
                <a:spcPts val="600"/>
              </a:spcAft>
              <a:buFont typeface="Wingdings" panose="05000000000000000000" pitchFamily="2" charset="2"/>
              <a:buChar char="ü"/>
            </a:pPr>
            <a:r>
              <a:rPr lang="en-US" sz="2400" dirty="0"/>
              <a:t>Power Automate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Power Automate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501675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Every organization who has implemented SharePoint must have used workflows to automate their business process. Microsoft provides various options for creating workflows, here we will check SharePoint Designer Workflow vs Power Automate.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There are different ways to create workflows in SharePoint like:</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Out of box workflow</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SharePoint designer workflow 2013</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Visual Studio</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3rd party tool</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Windows Timer Jobs / Schedulers</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rPr>
              <a:t>And Microsoft has introduced Power Automate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491376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Power Automate).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Flow is nothing but a service which helps to create an automated workflow for your business needs. This Microsoft Flow is a replacement to SharePoint Designer. That means, Instead of Designer Workflow, Now we can simply create a Flow and we can use it as per our requirement.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78921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2971800" y="6123543"/>
            <a:ext cx="4141134" cy="369332"/>
          </a:xfrm>
          <a:prstGeom prst="rect">
            <a:avLst/>
          </a:prstGeom>
        </p:spPr>
        <p:txBody>
          <a:bodyPr wrap="none">
            <a:spAutoFit/>
          </a:bodyPr>
          <a:lstStyle/>
          <a:p>
            <a:r>
              <a:rPr lang="en-GB" dirty="0">
                <a:hlinkClick r:id="rId3"/>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4"/>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Power Automate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t>Power Automate</a:t>
            </a:r>
            <a:r>
              <a:rPr lang="en-US" sz="2400" dirty="0">
                <a:solidFill>
                  <a:srgbClr val="4C5A67"/>
                </a:solidFill>
              </a:rPr>
              <a:t>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a:t>
            </a:r>
            <a:r>
              <a:rPr lang="en-US" sz="2400" dirty="0"/>
              <a:t>Power Automate</a:t>
            </a:r>
            <a:r>
              <a:rPr lang="en-US" sz="2400" dirty="0">
                <a:solidFill>
                  <a:srgbClr val="4C5A67"/>
                </a:solidFill>
              </a:rPr>
              <a:t>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7"/>
            <a:ext cx="5413248" cy="5392739"/>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dirty="0"/>
              <a:t>5</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27039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3325879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202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a:t>
            </a:r>
            <a:r>
              <a:rPr lang="en-GB" sz="2000">
                <a:solidFill>
                  <a:srgbClr val="1A1A1A"/>
                </a:solidFill>
                <a:latin typeface="Calibri" panose="020F0502020204030204" pitchFamily="34" charset="0"/>
                <a:ea typeface="Times New Roman" panose="02020603050405020304" pitchFamily="18" charset="0"/>
                <a:cs typeface="Calibri" panose="020F0502020204030204" pitchFamily="34" charset="0"/>
              </a:rPr>
              <a:t>you can </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6</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9928799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94493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221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8554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744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55026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7163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
        <p:nvSpPr>
          <p:cNvPr id="2" name="TextBox 1">
            <a:extLst>
              <a:ext uri="{FF2B5EF4-FFF2-40B4-BE49-F238E27FC236}">
                <a16:creationId xmlns:a16="http://schemas.microsoft.com/office/drawing/2014/main" id="{526F7A3B-CC8F-4939-A3CA-D5DFC4117731}"/>
              </a:ext>
            </a:extLst>
          </p:cNvPr>
          <p:cNvSpPr txBox="1"/>
          <p:nvPr/>
        </p:nvSpPr>
        <p:spPr>
          <a:xfrm>
            <a:off x="8206145" y="6293791"/>
            <a:ext cx="1190198" cy="369332"/>
          </a:xfrm>
          <a:prstGeom prst="rect">
            <a:avLst/>
          </a:prstGeom>
          <a:noFill/>
        </p:spPr>
        <p:txBody>
          <a:bodyPr wrap="none" rtlCol="0">
            <a:spAutoFit/>
          </a:bodyPr>
          <a:lstStyle/>
          <a:p>
            <a:r>
              <a:rPr lang="en-GB" dirty="0">
                <a:solidFill>
                  <a:srgbClr val="FF0000"/>
                </a:solidFill>
              </a:rPr>
              <a:t>Data Verse</a:t>
            </a:r>
          </a:p>
        </p:txBody>
      </p:sp>
    </p:spTree>
    <p:extLst>
      <p:ext uri="{BB962C8B-B14F-4D97-AF65-F5344CB8AC3E}">
        <p14:creationId xmlns:p14="http://schemas.microsoft.com/office/powerpoint/2010/main" val="413642104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22128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30179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17650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18647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415005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517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231174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293958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66230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2005</TotalTime>
  <Words>9972</Words>
  <Application>Microsoft Office PowerPoint</Application>
  <PresentationFormat>Widescreen</PresentationFormat>
  <Paragraphs>1625</Paragraphs>
  <Slides>156</Slides>
  <Notes>94</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156</vt:i4>
      </vt:variant>
    </vt:vector>
  </HeadingPairs>
  <TitlesOfParts>
    <vt:vector size="180" baseType="lpstr">
      <vt:lpstr>Arial</vt:lpstr>
      <vt:lpstr>Arial Black</vt:lpstr>
      <vt:lpstr>Calibri</vt:lpstr>
      <vt:lpstr>Calibri Light</vt:lpstr>
      <vt:lpstr>Carlito</vt:lpstr>
      <vt:lpstr>Consolas</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1_M365 PPT Template - 2017</vt:lpstr>
      <vt:lpstr>3_Office Theme</vt:lpstr>
      <vt:lpstr>4_Office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 (Data verse)?</vt:lpstr>
      <vt:lpstr>Module 1</vt:lpstr>
      <vt:lpstr>Introduction</vt:lpstr>
      <vt:lpstr>Where we come from </vt:lpstr>
      <vt:lpstr>Where we come from </vt:lpstr>
      <vt:lpstr>What is Power Automate?</vt:lpstr>
      <vt:lpstr>PowerPoint Presentation</vt:lpstr>
      <vt:lpstr>Microsoft Power Automate plan for you</vt:lpstr>
      <vt:lpstr>Types of Flows</vt:lpstr>
      <vt:lpstr>Flow Components</vt:lpstr>
      <vt:lpstr>Differences between Power Automate and Workflows </vt:lpstr>
      <vt:lpstr>Benefits of automation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Parallel execution</vt:lpstr>
      <vt:lpstr>Looping</vt:lpstr>
      <vt:lpstr>Terminate flows</vt:lpstr>
      <vt:lpstr>Asynchronous Actions</vt:lpstr>
      <vt:lpstr>Module 5</vt:lpstr>
      <vt:lpstr>Approval Workflow</vt:lpstr>
      <vt:lpstr>Approve / Reject Workflow</vt:lpstr>
      <vt:lpstr>Sequential approval flows.</vt:lpstr>
      <vt:lpstr>Parallel approval flows</vt:lpstr>
      <vt:lpstr>View and manage pending approval requests</vt:lpstr>
      <vt:lpstr>Errorless workflows</vt:lpstr>
      <vt:lpstr>Normal action execution</vt:lpstr>
      <vt:lpstr>Action settings</vt:lpstr>
      <vt:lpstr>Error handling</vt:lpstr>
      <vt:lpstr>Try, Catch, Finally and Scope</vt:lpstr>
      <vt:lpstr>Power Apps Integration flow</vt:lpstr>
      <vt:lpstr>Power Apps Integration flow</vt:lpstr>
      <vt:lpstr>SQL Server Integration flow</vt:lpstr>
      <vt:lpstr>SQL Server Integration flow</vt:lpstr>
      <vt:lpstr>Module 6</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Calling Microsoft Flow from your application</vt:lpstr>
      <vt:lpstr>Calling Microsoft Flow from your application</vt:lpstr>
      <vt:lpstr>Azure Cognitive Services AI Integration flow</vt:lpstr>
      <vt:lpstr>Azure Cognitive Services AI Integration flow</vt:lpstr>
      <vt:lpstr>Module 7</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Audit log info</vt:lpstr>
      <vt:lpstr>Best Practices</vt:lpstr>
      <vt:lpstr>Best Practices for Flow Authoring</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31</cp:revision>
  <dcterms:created xsi:type="dcterms:W3CDTF">2020-03-19T04:07:17Z</dcterms:created>
  <dcterms:modified xsi:type="dcterms:W3CDTF">2021-11-02T04:38:06Z</dcterms:modified>
</cp:coreProperties>
</file>